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5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0" r:id="rId4"/>
    <p:sldId id="274" r:id="rId5"/>
    <p:sldId id="275" r:id="rId6"/>
    <p:sldId id="279" r:id="rId7"/>
    <p:sldId id="276" r:id="rId8"/>
    <p:sldId id="277" r:id="rId9"/>
    <p:sldId id="280" r:id="rId10"/>
    <p:sldId id="273" r:id="rId11"/>
    <p:sldId id="272" r:id="rId12"/>
    <p:sldId id="261" r:id="rId13"/>
    <p:sldId id="259" r:id="rId14"/>
    <p:sldId id="269" r:id="rId15"/>
    <p:sldId id="270" r:id="rId16"/>
    <p:sldId id="262" r:id="rId17"/>
    <p:sldId id="263" r:id="rId18"/>
    <p:sldId id="282" r:id="rId19"/>
    <p:sldId id="281" r:id="rId20"/>
    <p:sldId id="264" r:id="rId21"/>
    <p:sldId id="265" r:id="rId22"/>
    <p:sldId id="266" r:id="rId23"/>
    <p:sldId id="267" r:id="rId24"/>
    <p:sldId id="268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71" r:id="rId36"/>
    <p:sldId id="283" r:id="rId37"/>
    <p:sldId id="294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Yuhang" initials="X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73"/>
    <p:restoredTop sz="83173"/>
  </p:normalViewPr>
  <p:slideViewPr>
    <p:cSldViewPr snapToGrid="0" snapToObjects="1">
      <p:cViewPr>
        <p:scale>
          <a:sx n="93" d="100"/>
          <a:sy n="93" d="100"/>
        </p:scale>
        <p:origin x="992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0189E-90E3-984A-964B-8C3E54ADBDCD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368CC-A78E-734D-A4D2-D5F8A75AC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9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宋体" charset="-122"/>
              </a:defRPr>
            </a:lvl1pPr>
          </a:lstStyle>
          <a:p>
            <a:fld id="{99E014A1-2500-8E45-B2B0-334236955648}" type="datetimeFigureOut">
              <a:rPr lang="zh-CN" altLang="en-US" smtClean="0"/>
              <a:pPr/>
              <a:t>2018/6/3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宋体" charset="-122"/>
              </a:defRPr>
            </a:lvl1pPr>
          </a:lstStyle>
          <a:p>
            <a:fld id="{D570C4B6-69F8-2A47-AD6F-FC6EC230E82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8A94-A191-4446-BFEA-08E51DE97EAB}" type="datetime1">
              <a:rPr lang="en-US" altLang="zh-CN" smtClean="0"/>
              <a:t>6/3/18</a:t>
            </a:fld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7FE6A-2B40-6740-8EEC-B7EC7FAD4C1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386F-C512-F74B-B53E-630B8745C84E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CF15-CA82-4C4B-A182-D2709DBAA52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7A05-6EFB-EB4C-AF65-F16F196B9643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4744-3EAC-D84A-965F-183075A6F2D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BDB2-575C-8D4C-BA33-52BA70815E4E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1A9-058D-F54A-8562-1805847E7CD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CFAB-018E-0941-AE50-36225C85AFAB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1E9D2-E9E5-9941-AA68-52DA3CEFB5D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D3B0-9BE5-6F4F-A909-FA43E42C537B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10025-FAFC-4E4E-82E6-8F392EA854F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A61E-72E6-224C-97C2-A4364D8A6D32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E488-88C1-9D4D-AB04-CD2B41C03C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F7C25-FF6A-3D4E-A2DC-E968D3F91057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5D75-BB65-F54C-8DD1-8106EA2CC11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6B0-E952-F04B-BA60-0D2DE34CBEEC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BC90-8F38-AC48-9F3D-D1BB8DB0D6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6EF4-05D3-4C4F-81F7-A9F1D0DDF1F6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739C-5D73-8541-B618-8391CC61A4E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D0B22B0-3450-954D-9A2F-93177B894ED3}" type="datetime1">
              <a:rPr lang="en-US" altLang="zh-CN" smtClean="0"/>
              <a:t>6/3/18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0087FE6A-2B40-6740-8EEC-B7EC7FAD4C1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91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50000"/>
            </a:schemeClr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1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arahbrownschmidt.com/lab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-support.com/forum" TargetMode="External"/><Relationship Id="rId2" Type="http://schemas.openxmlformats.org/officeDocument/2006/relationships/hyperlink" Target="https://www.sr-research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sr-support.com/forum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ckferguson.com/" TargetMode="External"/><Relationship Id="rId2" Type="http://schemas.openxmlformats.org/officeDocument/2006/relationships/hyperlink" Target="mailto:jacobwdink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rong.io/" TargetMode="External"/><Relationship Id="rId4" Type="http://schemas.openxmlformats.org/officeDocument/2006/relationships/hyperlink" Target="http://www.northwestern.edu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Analyzing Visual World Eye-tacking Data: </a:t>
            </a:r>
            <a:br>
              <a:rPr lang="en-US" sz="4400" dirty="0"/>
            </a:br>
            <a:r>
              <a:rPr lang="en-US" sz="4400" dirty="0"/>
              <a:t>A Hands-on Introduction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Yuhang Xu/</a:t>
            </a:r>
            <a:r>
              <a:rPr lang="zh-CN" altLang="en-US" sz="2400" dirty="0"/>
              <a:t>徐雨航</a:t>
            </a:r>
            <a:endParaRPr lang="en-US" altLang="zh-CN" sz="2400" dirty="0"/>
          </a:p>
          <a:p>
            <a:r>
              <a:rPr lang="en-US" altLang="zh-CN" sz="1600" dirty="0"/>
              <a:t>University of Rochester</a:t>
            </a:r>
          </a:p>
          <a:p>
            <a:r>
              <a:rPr lang="en-US" altLang="zh-CN" sz="1600" dirty="0" err="1"/>
              <a:t>yuhang.xu@rochester.edu</a:t>
            </a:r>
            <a:endParaRPr lang="en-US" altLang="zh-C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</p:spPr>
        <p:txBody>
          <a:bodyPr/>
          <a:lstStyle/>
          <a:p>
            <a:fld id="{A36C7141-8851-674D-86EF-E5BBBA808BC3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E30E5E93-C9A4-B249-B583-0B7D2C85CF2D}" type="slidenum">
              <a:rPr lang="en-US" altLang="zh-CN" smtClean="0"/>
              <a:pPr/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29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F74552-10D1-C546-BEB2-482D003B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21FC42-09B0-DB45-902C-21F1E1A59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7BD8C-174D-F240-B2DC-D831839C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C09A-1F53-DD4F-99C4-977053B8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DCC5-1AB8-2A4F-8B64-8BD5C74F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96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8FAE-9618-A34B-9CA3-CD7A9C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8832-061F-1640-BA9B-2A118B26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D6A5-B1B3-8149-9072-33CDD5E9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F0DB-3679-E644-841F-DA5E2057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26C0-41D7-0748-8E06-7A2E7F1A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EE809-1DCC-3C47-B062-31AA5C1CF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37302"/>
            <a:ext cx="3566160" cy="24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BC37-6404-2C48-95B5-D440549B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99F9-BB1F-6B40-B47B-CA46A516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 Builder		 💓</a:t>
            </a:r>
          </a:p>
          <a:p>
            <a:pPr lvl="1"/>
            <a:r>
              <a:rPr lang="en-US" dirty="0"/>
              <a:t>SR-Research    ”build-in” with the </a:t>
            </a:r>
            <a:r>
              <a:rPr lang="en-US" dirty="0" err="1"/>
              <a:t>eyelink</a:t>
            </a:r>
            <a:r>
              <a:rPr lang="en-US" dirty="0"/>
              <a:t> eye-tracker</a:t>
            </a:r>
          </a:p>
          <a:p>
            <a:pPr lvl="1"/>
            <a:r>
              <a:rPr lang="en-US" dirty="0" err="1"/>
              <a:t>Eyelink+EB</a:t>
            </a:r>
            <a:r>
              <a:rPr lang="en-US" dirty="0"/>
              <a:t> </a:t>
            </a:r>
          </a:p>
          <a:p>
            <a:r>
              <a:rPr lang="en-US" dirty="0"/>
              <a:t>MATLAB</a:t>
            </a:r>
          </a:p>
          <a:p>
            <a:pPr lvl="1"/>
            <a:r>
              <a:rPr lang="en-US" dirty="0"/>
              <a:t>MATLAB along with the Psychophysics Toolbox</a:t>
            </a:r>
          </a:p>
          <a:p>
            <a:pPr lvl="1"/>
            <a:r>
              <a:rPr lang="en-US" dirty="0">
                <a:hlinkClick r:id="rId2"/>
              </a:rPr>
              <a:t>http://sarahbrownschmidt.com/lab/</a:t>
            </a:r>
            <a:endParaRPr lang="en-US" dirty="0"/>
          </a:p>
          <a:p>
            <a:pPr lvl="1"/>
            <a:r>
              <a:rPr lang="en-US" dirty="0"/>
              <a:t>Sarah Brown-Schmid. Vanderbilt University.</a:t>
            </a:r>
          </a:p>
          <a:p>
            <a:pPr lvl="1"/>
            <a:r>
              <a:rPr lang="en-US" dirty="0" err="1"/>
              <a:t>Eyelink</a:t>
            </a:r>
            <a:r>
              <a:rPr lang="en-US" dirty="0"/>
              <a:t>+ MATLAB</a:t>
            </a:r>
          </a:p>
          <a:p>
            <a:r>
              <a:rPr lang="en-US" dirty="0"/>
              <a:t>E-Prime</a:t>
            </a:r>
          </a:p>
          <a:p>
            <a:pPr lvl="1"/>
            <a:r>
              <a:rPr lang="en-US" altLang="ja-JP" dirty="0"/>
              <a:t>The University of Tokyo</a:t>
            </a:r>
          </a:p>
          <a:p>
            <a:pPr lvl="1"/>
            <a:r>
              <a:rPr lang="ja-JP" altLang="en-US"/>
              <a:t>伊藤たかね</a:t>
            </a:r>
            <a:r>
              <a:rPr lang="en-US" altLang="ja-JP" dirty="0"/>
              <a:t> &amp; </a:t>
            </a:r>
            <a:r>
              <a:rPr lang="ja-JP" altLang="en-US"/>
              <a:t>陳姿因</a:t>
            </a:r>
            <a:endParaRPr lang="en-US" altLang="ja-JP" dirty="0"/>
          </a:p>
          <a:p>
            <a:pPr lvl="1"/>
            <a:r>
              <a:rPr lang="en-US" altLang="ja-JP" dirty="0" err="1"/>
              <a:t>Tobi+</a:t>
            </a:r>
            <a:r>
              <a:rPr lang="en-US" dirty="0" err="1"/>
              <a:t>E-Prime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Other software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altLang="ja-JP" dirty="0"/>
              <a:t>ith other eye-trackers? </a:t>
            </a:r>
          </a:p>
          <a:p>
            <a:pPr lvl="1"/>
            <a:r>
              <a:rPr lang="en-US" altLang="ja-JP" dirty="0"/>
              <a:t>SMI?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EAF0-D48E-3746-A71B-865D6119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DD6E-F78F-B044-8484-295DEABE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A6369-A87A-7F4C-9204-D4E94065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08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F13F-4DE0-9C42-810E-D11041D7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F7A8-C6A0-CF46-9CB2-C50F955D8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  <a:p>
            <a:endParaRPr lang="en-US" dirty="0"/>
          </a:p>
          <a:p>
            <a:r>
              <a:rPr lang="en-US" dirty="0"/>
              <a:t>Useful tips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734E-F908-6C4F-8EA5-2982A3CC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FC5AB-A1F3-B840-976E-E5E39F17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032DF-36D6-B946-B4A5-C31F967A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98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3B69-E34F-C141-B3C3-19B411BE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Research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0764-A897-7249-9FFF-EC30EDC6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Main web site: </a:t>
            </a:r>
            <a:r>
              <a:rPr lang="en-US" dirty="0">
                <a:hlinkClick r:id="rId2"/>
              </a:rPr>
              <a:t>https://www.sr-research.com</a:t>
            </a:r>
            <a:endParaRPr lang="en-US" dirty="0"/>
          </a:p>
          <a:p>
            <a:pPr fontAlgn="base"/>
            <a:r>
              <a:rPr lang="en-US" dirty="0"/>
              <a:t>Support Forum: </a:t>
            </a:r>
            <a:r>
              <a:rPr lang="en-US" dirty="0">
                <a:hlinkClick r:id="rId3"/>
              </a:rPr>
              <a:t>https://www.sr-support.com/forum</a:t>
            </a:r>
            <a:endParaRPr lang="en-US" dirty="0"/>
          </a:p>
          <a:p>
            <a:pPr fontAlgn="base"/>
            <a:r>
              <a:rPr lang="en-US" dirty="0"/>
              <a:t>You'll need to create an account.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5369-5886-C74B-A707-75C32909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6/4/18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7B0A-7487-4B46-B6C3-837630D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7C9F-B444-B642-8816-81FBF306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80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1C40-0B81-9C49-86B9-E51A17E8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8187-80D6-824A-9FAF-5D67BFEA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graphical programming environment for building experiments.</a:t>
            </a:r>
          </a:p>
          <a:p>
            <a:r>
              <a:rPr lang="en-US" dirty="0"/>
              <a:t>Conceptually similar to E-Prime.</a:t>
            </a:r>
          </a:p>
          <a:p>
            <a:r>
              <a:rPr lang="en-US" dirty="0"/>
              <a:t>Tightly integrated with </a:t>
            </a:r>
            <a:r>
              <a:rPr lang="en-US" dirty="0" err="1"/>
              <a:t>Eyelink</a:t>
            </a:r>
            <a:r>
              <a:rPr lang="en-US" dirty="0"/>
              <a:t> eye trackers.</a:t>
            </a:r>
          </a:p>
          <a:p>
            <a:endParaRPr lang="en-US" dirty="0"/>
          </a:p>
          <a:p>
            <a:r>
              <a:rPr lang="en-US" altLang="zh-CN" dirty="0"/>
              <a:t>Files-&gt;Examples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pPr fontAlgn="base"/>
            <a:r>
              <a:rPr lang="en-US" dirty="0"/>
              <a:t>EB Project Checklist</a:t>
            </a:r>
          </a:p>
          <a:p>
            <a:pPr lvl="1" fontAlgn="base"/>
            <a:r>
              <a:rPr lang="en-US" b="0" dirty="0"/>
              <a:t>Chapter 16 of </a:t>
            </a:r>
            <a:r>
              <a:rPr lang="en-US" b="0" i="1" dirty="0"/>
              <a:t>Experiment Builder User Manual</a:t>
            </a:r>
            <a:endParaRPr lang="en-US" b="0" dirty="0"/>
          </a:p>
          <a:p>
            <a:pPr lvl="1" fontAlgn="base"/>
            <a:r>
              <a:rPr lang="en-US" b="0" dirty="0"/>
              <a:t>Read it. Follow it.</a:t>
            </a:r>
          </a:p>
          <a:p>
            <a:pPr fontAlgn="base"/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493C-8362-884F-9C75-1835D0F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6/4/18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AF83B-0D3B-9141-AB95-D040C34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656C4-3883-974E-A4DC-05533F93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91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7B7E-CB87-894F-9E4F-D868B005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88E7-7693-B04D-8E84-A826A7D2E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>
                <a:hlinkClick r:id="rId2"/>
              </a:rPr>
              <a:t>https://www.sr-support.com/forums/</a:t>
            </a:r>
            <a:endParaRPr lang="en-US" dirty="0"/>
          </a:p>
          <a:p>
            <a:r>
              <a:rPr lang="en-US" dirty="0"/>
              <a:t>VWP Template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A149E-67B1-9F49-9E7A-F0ADAB16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6/3/18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11AC-3F72-1741-A3E5-B542017D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D7CEB-0B22-664D-B022-7434F4B0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2E7BE-4AB0-AF4F-9EB6-A74A3A9F6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000"/>
            <a:ext cx="9144000" cy="34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7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6A7A-EDE1-6547-96D2-09E01330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9AAC-15BA-4B4C-A93B-23BCA8F93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to the Experiment Builder</a:t>
            </a:r>
          </a:p>
          <a:p>
            <a:endParaRPr lang="en-US" dirty="0"/>
          </a:p>
          <a:p>
            <a:r>
              <a:rPr lang="en-US" dirty="0"/>
              <a:t>Listen carefully…</a:t>
            </a:r>
          </a:p>
          <a:p>
            <a:r>
              <a:rPr lang="en-US" dirty="0"/>
              <a:t>No notes on this part…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501B-4F62-B443-B64A-ECB173AD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858B-EBDB-964E-9497-5C95E48D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786B0-180B-C34B-86EA-8363032A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15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396-C03B-E74D-AACF-9210F34F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C156-5203-F146-89F2-2CB75A4E0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relevant sample reports from raw eye-tracking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43BEE-32CF-944E-85C9-EA36EE18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B25C2-C22D-A848-8F53-CE4679BD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57F3D-99C4-D24A-B7BB-1C8EC253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578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ADCE-DE0F-1E47-8FED-DDF397C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8EA5B-3A98-1C4E-B368-8480CAFCF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“sample report”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E4391-BC4A-3043-B437-DBE27829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7EFFD-7DDF-324C-A7DE-C4DFCEDE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2DE3-12A3-F84A-8C39-0F9579E6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D4303-45CA-3641-8856-17D7E1F9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72" y="58615"/>
            <a:ext cx="91440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BD96-B212-2547-9673-94D45788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5E7B-FB17-AF42-9AEC-689D993A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2:30-3:20		 “Getting the data”</a:t>
            </a:r>
          </a:p>
          <a:p>
            <a:endParaRPr lang="en-US" dirty="0"/>
          </a:p>
          <a:p>
            <a:r>
              <a:rPr lang="en-US" dirty="0"/>
              <a:t>3:20-3:30		Break</a:t>
            </a:r>
          </a:p>
          <a:p>
            <a:endParaRPr lang="en-US" dirty="0"/>
          </a:p>
          <a:p>
            <a:r>
              <a:rPr lang="en-US" dirty="0"/>
              <a:t>3:30-4:30		 “Analyzing the data ”</a:t>
            </a:r>
          </a:p>
          <a:p>
            <a:endParaRPr lang="en-US" dirty="0"/>
          </a:p>
          <a:p>
            <a:r>
              <a:rPr lang="en-US" dirty="0"/>
              <a:t>4:30-5:00		Q &amp; 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A6462-07C0-0A47-96B6-830803589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B9A07-A855-BA48-A01A-F72C910F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C897D-04B6-1A42-A84B-CA579132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634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9894E8-DD90-3E43-9D18-24A945A6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25CA3C-5508-BB49-AE69-B5604F651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A0CD-D365-7742-BFAC-17A16BD3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950C-D393-4241-B823-B2EF133F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34890-A391-014B-AEDE-0C4AF26E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927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395FAF-3464-3344-B13E-9D088729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mixed effects models </a:t>
            </a:r>
            <a:endParaRPr lang="en-US" dirty="0">
              <a:effectLst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D4ABAA-B831-3F4E-B90A-59AF7BF2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ANOVA</a:t>
            </a:r>
          </a:p>
          <a:p>
            <a:pPr lvl="1"/>
            <a:r>
              <a:rPr lang="en-US" dirty="0"/>
              <a:t>Multiple random effects (subjects, items)</a:t>
            </a:r>
          </a:p>
          <a:p>
            <a:pPr lvl="1"/>
            <a:r>
              <a:rPr lang="en-US" dirty="0"/>
              <a:t>Categorical outcomes </a:t>
            </a:r>
          </a:p>
          <a:p>
            <a:pPr lvl="1"/>
            <a:r>
              <a:rPr lang="en-US" dirty="0"/>
              <a:t>Continuous predictors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5292-4993-D045-9EDA-D3212F92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BDB2-575C-8D4C-BA33-52BA70815E4E}" type="datetime1">
              <a:rPr lang="en-US" altLang="zh-CN" smtClean="0"/>
              <a:t>6/4/18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A2770-04E5-3B42-9CF1-3F72F97C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36478-EF22-7B4A-B585-B3ADE992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1A9-058D-F54A-8562-1805847E7CD9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5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AE49-51BF-4D41-9A01-1008C5B7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mixed effects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D706-9FBB-2349-B0DB-BC2A8864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Inferential statistics you may be familiar with:</a:t>
            </a:r>
          </a:p>
          <a:p>
            <a:pPr lvl="1"/>
            <a:r>
              <a:rPr lang="en-US" dirty="0"/>
              <a:t>ANOVA</a:t>
            </a:r>
            <a:br>
              <a:rPr lang="en-US" dirty="0"/>
            </a:br>
            <a:r>
              <a:rPr lang="en-US" dirty="0"/>
              <a:t>• Regression</a:t>
            </a:r>
            <a:br>
              <a:rPr lang="en-US" dirty="0"/>
            </a:br>
            <a:r>
              <a:rPr lang="en-US" dirty="0"/>
              <a:t>• Correlation </a:t>
            </a:r>
          </a:p>
          <a:p>
            <a:r>
              <a:rPr lang="en-US" dirty="0"/>
              <a:t>All of these methods involve random sampling out of a larger population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F82A-AD48-9847-93CE-C4A22EA1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6/4/18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0C0C-398A-FF41-8BC6-7DCF96EA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BE70-7716-DC41-A01C-CECCFF76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0891F-BB17-134E-9643-93784DCA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35" y="3840163"/>
            <a:ext cx="3175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89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87AF-DF8B-7042-81A2-44EDE87F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mixed effects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972B-9120-B948-9CB6-073E8CBA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assumption: All observations are </a:t>
            </a:r>
            <a:r>
              <a:rPr lang="en-US" i="1" dirty="0"/>
              <a:t>independent </a:t>
            </a:r>
            <a:endParaRPr lang="en-US" dirty="0"/>
          </a:p>
          <a:p>
            <a:r>
              <a:rPr lang="en-US" dirty="0"/>
              <a:t>• Subject 1’s score doesn’t tell Subject 1 us anything Subject 2 about</a:t>
            </a:r>
            <a:r>
              <a:rPr lang="zh-CN" altLang="en-US" dirty="0"/>
              <a:t> </a:t>
            </a:r>
            <a:r>
              <a:rPr lang="en-US" dirty="0"/>
              <a:t>Subject 2’s </a:t>
            </a:r>
          </a:p>
          <a:p>
            <a:endParaRPr lang="en-US" dirty="0"/>
          </a:p>
          <a:p>
            <a:r>
              <a:rPr lang="en-US" dirty="0"/>
              <a:t>Independence assumption is fair if we randomly sample 1 person at a time </a:t>
            </a:r>
          </a:p>
          <a:p>
            <a:pPr lvl="1"/>
            <a:r>
              <a:rPr lang="en-US" dirty="0"/>
              <a:t>e.g., you recruit </a:t>
            </a:r>
            <a:r>
              <a:rPr lang="en-US" altLang="zh-CN" dirty="0"/>
              <a:t>100</a:t>
            </a:r>
            <a:r>
              <a:rPr lang="en-US" dirty="0"/>
              <a:t> undergrads from the</a:t>
            </a:r>
            <a:r>
              <a:rPr lang="zh-CN" altLang="en-US" dirty="0"/>
              <a:t>  </a:t>
            </a:r>
            <a:r>
              <a:rPr lang="en-US" altLang="zh-CN" dirty="0"/>
              <a:t>NJUST</a:t>
            </a:r>
            <a:r>
              <a:rPr lang="zh-CN" altLang="en-US" dirty="0"/>
              <a:t> </a:t>
            </a:r>
            <a:r>
              <a:rPr lang="en-US" dirty="0"/>
              <a:t>Subject Pool </a:t>
            </a:r>
          </a:p>
          <a:p>
            <a:endParaRPr lang="en-US" dirty="0"/>
          </a:p>
          <a:p>
            <a:r>
              <a:rPr lang="en-US" dirty="0"/>
              <a:t>But many research designs involve more complex sampling procedures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4599D-E85A-964F-9266-95C5E89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6/4/18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05689-3383-4A4D-AB51-4D6B0CF8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6671D-8943-D344-9AF9-FCF42F04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76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0A643-286F-5F4A-A703-197071BC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0A629-7AAD-A447-80DA-4D87460A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7B82-386F-2D4F-9E6C-1F8DE23A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6D335E-89E8-1B46-A805-5F747F8BBBF8}"/>
              </a:ext>
            </a:extLst>
          </p:cNvPr>
          <p:cNvSpPr/>
          <p:nvPr/>
        </p:nvSpPr>
        <p:spPr>
          <a:xfrm>
            <a:off x="1386672" y="602901"/>
            <a:ext cx="1371600" cy="136657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NJUST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DF05D8-4ADC-FA4F-ADB5-1ADAB9FBEA10}"/>
              </a:ext>
            </a:extLst>
          </p:cNvPr>
          <p:cNvSpPr/>
          <p:nvPr/>
        </p:nvSpPr>
        <p:spPr>
          <a:xfrm>
            <a:off x="3980822" y="592853"/>
            <a:ext cx="1371600" cy="13665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NUU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133453-9F07-B84C-B52E-EF1EE5B4954C}"/>
              </a:ext>
            </a:extLst>
          </p:cNvPr>
          <p:cNvSpPr/>
          <p:nvPr/>
        </p:nvSpPr>
        <p:spPr>
          <a:xfrm>
            <a:off x="6579612" y="610963"/>
            <a:ext cx="1371600" cy="1366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NJU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42856D-556A-654E-B05A-165638CC7357}"/>
              </a:ext>
            </a:extLst>
          </p:cNvPr>
          <p:cNvCxnSpPr>
            <a:cxnSpLocks/>
          </p:cNvCxnSpPr>
          <p:nvPr/>
        </p:nvCxnSpPr>
        <p:spPr>
          <a:xfrm flipH="1">
            <a:off x="2062830" y="1969477"/>
            <a:ext cx="1" cy="144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EDAFF-42E9-DF4A-8B07-60A68DD1C836}"/>
              </a:ext>
            </a:extLst>
          </p:cNvPr>
          <p:cNvSpPr/>
          <p:nvPr/>
        </p:nvSpPr>
        <p:spPr>
          <a:xfrm>
            <a:off x="1173916" y="2888781"/>
            <a:ext cx="810986" cy="8109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Year1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6490C-2B94-7546-9503-843F0D4A5A7D}"/>
              </a:ext>
            </a:extLst>
          </p:cNvPr>
          <p:cNvSpPr/>
          <p:nvPr/>
        </p:nvSpPr>
        <p:spPr>
          <a:xfrm>
            <a:off x="2152165" y="2888781"/>
            <a:ext cx="810986" cy="8109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58A18-2139-D743-93C4-D8F0BCCCF2C8}"/>
              </a:ext>
            </a:extLst>
          </p:cNvPr>
          <p:cNvSpPr/>
          <p:nvPr/>
        </p:nvSpPr>
        <p:spPr>
          <a:xfrm>
            <a:off x="3811712" y="2888781"/>
            <a:ext cx="810986" cy="810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Year1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3E3E7D-41A3-A742-8FAF-8534188BB866}"/>
              </a:ext>
            </a:extLst>
          </p:cNvPr>
          <p:cNvSpPr/>
          <p:nvPr/>
        </p:nvSpPr>
        <p:spPr>
          <a:xfrm>
            <a:off x="4735532" y="2888781"/>
            <a:ext cx="810986" cy="810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CE99FD-0637-BC4F-A7CA-8D7385B0EE99}"/>
              </a:ext>
            </a:extLst>
          </p:cNvPr>
          <p:cNvSpPr/>
          <p:nvPr/>
        </p:nvSpPr>
        <p:spPr>
          <a:xfrm>
            <a:off x="6403558" y="2888781"/>
            <a:ext cx="810986" cy="810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Year1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C77BD0-411D-1C4A-941C-4875D32223DF}"/>
              </a:ext>
            </a:extLst>
          </p:cNvPr>
          <p:cNvSpPr/>
          <p:nvPr/>
        </p:nvSpPr>
        <p:spPr>
          <a:xfrm>
            <a:off x="7327378" y="2888781"/>
            <a:ext cx="810986" cy="810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A4A801-2A31-B346-A5B3-16B652FC2E44}"/>
              </a:ext>
            </a:extLst>
          </p:cNvPr>
          <p:cNvCxnSpPr>
            <a:cxnSpLocks/>
          </p:cNvCxnSpPr>
          <p:nvPr/>
        </p:nvCxnSpPr>
        <p:spPr>
          <a:xfrm flipH="1">
            <a:off x="4682044" y="1959429"/>
            <a:ext cx="1" cy="144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2C7BF-B7C6-E642-A374-1EBC349458B9}"/>
              </a:ext>
            </a:extLst>
          </p:cNvPr>
          <p:cNvCxnSpPr>
            <a:cxnSpLocks/>
          </p:cNvCxnSpPr>
          <p:nvPr/>
        </p:nvCxnSpPr>
        <p:spPr>
          <a:xfrm flipH="1">
            <a:off x="7265411" y="2001585"/>
            <a:ext cx="1" cy="144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iangle 24">
            <a:extLst>
              <a:ext uri="{FF2B5EF4-FFF2-40B4-BE49-F238E27FC236}">
                <a16:creationId xmlns:a16="http://schemas.microsoft.com/office/drawing/2014/main" id="{8F6B8A23-4F72-A443-B625-12D95F7DED4A}"/>
              </a:ext>
            </a:extLst>
          </p:cNvPr>
          <p:cNvSpPr/>
          <p:nvPr/>
        </p:nvSpPr>
        <p:spPr>
          <a:xfrm>
            <a:off x="1162063" y="4175358"/>
            <a:ext cx="822839" cy="7093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P1</a:t>
            </a:r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0C44B5E-BCDA-184C-AA9C-F35F2575066E}"/>
              </a:ext>
            </a:extLst>
          </p:cNvPr>
          <p:cNvSpPr/>
          <p:nvPr/>
        </p:nvSpPr>
        <p:spPr>
          <a:xfrm>
            <a:off x="1674907" y="4203435"/>
            <a:ext cx="822839" cy="7093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P2</a:t>
            </a:r>
            <a:endParaRPr lang="en-US" dirty="0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72F39632-7065-7548-B001-28161A7DFD69}"/>
              </a:ext>
            </a:extLst>
          </p:cNvPr>
          <p:cNvSpPr/>
          <p:nvPr/>
        </p:nvSpPr>
        <p:spPr>
          <a:xfrm>
            <a:off x="3980822" y="4147281"/>
            <a:ext cx="822839" cy="709344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P1</a:t>
            </a:r>
            <a:endParaRPr lang="en-US" dirty="0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C16A744-047A-BD41-8297-90B9C6867FF8}"/>
              </a:ext>
            </a:extLst>
          </p:cNvPr>
          <p:cNvSpPr/>
          <p:nvPr/>
        </p:nvSpPr>
        <p:spPr>
          <a:xfrm>
            <a:off x="4493666" y="4175358"/>
            <a:ext cx="822839" cy="709344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P2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CE0E6D-DB4A-6C42-A077-11E64644950E}"/>
              </a:ext>
            </a:extLst>
          </p:cNvPr>
          <p:cNvSpPr txBox="1"/>
          <p:nvPr/>
        </p:nvSpPr>
        <p:spPr>
          <a:xfrm>
            <a:off x="5454104" y="5156024"/>
            <a:ext cx="4350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way to describe what’s going on here is that there are several levels of sampling, each </a:t>
            </a:r>
            <a:r>
              <a:rPr lang="en-US" b="1" dirty="0"/>
              <a:t>nested </a:t>
            </a:r>
            <a:r>
              <a:rPr lang="en-US" dirty="0"/>
              <a:t>inside each 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5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72A8DB-8A18-6E49-A327-05E39AC3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Nested Random Effects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11FC0-6ABE-414C-829E-4EA97A82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challenges: </a:t>
            </a:r>
          </a:p>
          <a:p>
            <a:pPr lvl="1"/>
            <a:r>
              <a:rPr lang="en-US" dirty="0"/>
              <a:t>Statistically, we need to take account for this non independence (similarity) </a:t>
            </a:r>
          </a:p>
          <a:p>
            <a:pPr lvl="2"/>
            <a:r>
              <a:rPr lang="en-US" dirty="0"/>
              <a:t>Even a small amount of non-independence can lead to spurious findings (</a:t>
            </a:r>
            <a:r>
              <a:rPr lang="en-US" dirty="0" err="1"/>
              <a:t>Quene</a:t>
            </a:r>
            <a:r>
              <a:rPr lang="en-US" dirty="0"/>
              <a:t>́ &amp; van den Bergh, 2008 </a:t>
            </a:r>
          </a:p>
          <a:p>
            <a:pPr lvl="1"/>
            <a:r>
              <a:rPr lang="en-US" dirty="0"/>
              <a:t>We might want to </a:t>
            </a:r>
            <a:r>
              <a:rPr lang="en-US" i="1" dirty="0"/>
              <a:t>characterize </a:t>
            </a:r>
            <a:r>
              <a:rPr lang="en-US" dirty="0"/>
              <a:t>differences at each level!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3DAFF-F65B-6F47-A1A6-7A5DBDA3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F7C25-FF6A-3D4E-A2DC-E968D3F91057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6D94A-C655-4448-88F2-40FC1E5F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EABA5-652B-7242-9A93-D32F06A2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5D75-BB65-F54C-8DD1-8106EA2CC115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8992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21DF-6259-E242-AB68-52EC7261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Crossed Random Effects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437E-63F0-E74E-A64C-FB6B4E57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you used </a:t>
            </a:r>
          </a:p>
          <a:p>
            <a:endParaRPr lang="en-US" dirty="0"/>
          </a:p>
          <a:p>
            <a:r>
              <a:rPr lang="en-US" dirty="0"/>
              <a:t>Experimental / research materials are often </a:t>
            </a:r>
            <a:r>
              <a:rPr lang="en-US" i="1" dirty="0"/>
              <a:t>sampled </a:t>
            </a:r>
            <a:r>
              <a:rPr lang="en-US" dirty="0"/>
              <a:t>out of population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2F4F9-2D8E-2B4A-9BEB-8661EF4B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DF61-3055-8445-B5EF-C7AF77EA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61CC-BA57-1541-88DF-8975CD93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3C632-5558-9146-ACB7-A32CEA8B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23" y="3200400"/>
            <a:ext cx="55873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2D11-35BB-C84F-8043-E01C7E8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Crossed Random Effects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C89A6-DD26-1E4C-B374-0CFD6546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sampling two things—subjects and items </a:t>
            </a:r>
          </a:p>
          <a:p>
            <a:r>
              <a:rPr lang="en-US" dirty="0"/>
              <a:t>arrangement is slightly different because </a:t>
            </a:r>
            <a:r>
              <a:rPr lang="en-US" i="1" dirty="0"/>
              <a:t>each </a:t>
            </a:r>
            <a:r>
              <a:rPr lang="en-US" dirty="0"/>
              <a:t>subject gets </a:t>
            </a:r>
            <a:r>
              <a:rPr lang="en-US" i="1" dirty="0"/>
              <a:t>each </a:t>
            </a:r>
            <a:r>
              <a:rPr lang="en-US" dirty="0"/>
              <a:t>item</a:t>
            </a:r>
          </a:p>
          <a:p>
            <a:pPr lvl="1"/>
            <a:r>
              <a:rPr lang="en-US" dirty="0"/>
              <a:t>Crossed random effects </a:t>
            </a:r>
          </a:p>
          <a:p>
            <a:r>
              <a:rPr lang="en-US" dirty="0"/>
              <a:t>Still, problem is that we have multiple random effects (things being sampled)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84E7-C29D-0847-A83B-46E71A30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32B96-341B-5744-819B-75347F08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A1C5-7C26-854C-8BB7-5F050FA0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8" name="Graphic 7" descr="Woman">
            <a:extLst>
              <a:ext uri="{FF2B5EF4-FFF2-40B4-BE49-F238E27FC236}">
                <a16:creationId xmlns:a16="http://schemas.microsoft.com/office/drawing/2014/main" id="{3251D499-E73C-DD49-8136-D351D25A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0" y="3544094"/>
            <a:ext cx="914400" cy="914400"/>
          </a:xfrm>
          <a:prstGeom prst="rect">
            <a:avLst/>
          </a:prstGeom>
        </p:spPr>
      </p:pic>
      <p:pic>
        <p:nvPicPr>
          <p:cNvPr id="10" name="Graphic 9" descr="Man">
            <a:extLst>
              <a:ext uri="{FF2B5EF4-FFF2-40B4-BE49-F238E27FC236}">
                <a16:creationId xmlns:a16="http://schemas.microsoft.com/office/drawing/2014/main" id="{834F0440-18E7-A148-83D6-D0E13EF31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450" y="3544094"/>
            <a:ext cx="914400" cy="914400"/>
          </a:xfrm>
          <a:prstGeom prst="rect">
            <a:avLst/>
          </a:prstGeom>
        </p:spPr>
      </p:pic>
      <p:pic>
        <p:nvPicPr>
          <p:cNvPr id="12" name="Graphic 11" descr="Contract_LTR">
            <a:extLst>
              <a:ext uri="{FF2B5EF4-FFF2-40B4-BE49-F238E27FC236}">
                <a16:creationId xmlns:a16="http://schemas.microsoft.com/office/drawing/2014/main" id="{1EDCC8A3-9074-6F44-B22A-8C2899D59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8577" y="4785528"/>
            <a:ext cx="914400" cy="914400"/>
          </a:xfrm>
          <a:prstGeom prst="rect">
            <a:avLst/>
          </a:prstGeom>
        </p:spPr>
      </p:pic>
      <p:pic>
        <p:nvPicPr>
          <p:cNvPr id="14" name="Graphic 13" descr="List_LTR">
            <a:extLst>
              <a:ext uri="{FF2B5EF4-FFF2-40B4-BE49-F238E27FC236}">
                <a16:creationId xmlns:a16="http://schemas.microsoft.com/office/drawing/2014/main" id="{C53AEB26-3486-0247-9507-0E9BCD916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9450" y="4785528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0E6F75-AF76-A743-9351-A996F780D539}"/>
              </a:ext>
            </a:extLst>
          </p:cNvPr>
          <p:cNvCxnSpPr>
            <a:stCxn id="8" idx="2"/>
          </p:cNvCxnSpPr>
          <p:nvPr/>
        </p:nvCxnSpPr>
        <p:spPr>
          <a:xfrm>
            <a:off x="6115050" y="4458494"/>
            <a:ext cx="0" cy="4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2655B-B21A-3447-9983-F2A7CE8E3816}"/>
              </a:ext>
            </a:extLst>
          </p:cNvPr>
          <p:cNvCxnSpPr/>
          <p:nvPr/>
        </p:nvCxnSpPr>
        <p:spPr>
          <a:xfrm>
            <a:off x="6234545" y="4458494"/>
            <a:ext cx="1108364" cy="32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9E00D2-EF23-ED4B-A546-893D79DF2DBE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6045777" y="4458494"/>
            <a:ext cx="1440873" cy="327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C6CAE-4B69-3642-9E06-5F7AE654E318}"/>
              </a:ext>
            </a:extLst>
          </p:cNvPr>
          <p:cNvCxnSpPr>
            <a:endCxn id="14" idx="0"/>
          </p:cNvCxnSpPr>
          <p:nvPr/>
        </p:nvCxnSpPr>
        <p:spPr>
          <a:xfrm>
            <a:off x="7486650" y="4458494"/>
            <a:ext cx="0" cy="327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13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2791-18C9-DD4E-90B3-A2DCE1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OLD ANOVA solution: </a:t>
            </a:r>
            <a:br>
              <a:rPr lang="en-US" dirty="0"/>
            </a:br>
            <a:r>
              <a:rPr lang="en-US" dirty="0"/>
              <a:t>Do 2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FD20-EB3A-F843-BB9E-C1DB02E9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F1 F2</a:t>
            </a:r>
          </a:p>
          <a:p>
            <a:endParaRPr lang="en-US" dirty="0"/>
          </a:p>
          <a:p>
            <a:r>
              <a:rPr lang="en-US" i="1" dirty="0"/>
              <a:t>Subjects analysis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Compare each subject (averaging over all of the items) </a:t>
            </a:r>
          </a:p>
          <a:p>
            <a:pPr lvl="1"/>
            <a:r>
              <a:rPr lang="en-US" dirty="0"/>
              <a:t>Does the effect generalize across subjects? </a:t>
            </a:r>
          </a:p>
          <a:p>
            <a:r>
              <a:rPr lang="en-US" i="1" dirty="0"/>
              <a:t>Items analysis: </a:t>
            </a:r>
          </a:p>
          <a:p>
            <a:pPr lvl="1"/>
            <a:r>
              <a:rPr lang="en-US" dirty="0"/>
              <a:t>Compare each item (averaging over all of the subjects)</a:t>
            </a:r>
          </a:p>
          <a:p>
            <a:pPr lvl="1"/>
            <a:r>
              <a:rPr lang="en-US" dirty="0"/>
              <a:t>Does the effect generalize across items? </a:t>
            </a:r>
          </a:p>
          <a:p>
            <a:pPr lvl="1"/>
            <a:endParaRPr lang="en-US" dirty="0"/>
          </a:p>
          <a:p>
            <a:r>
              <a:rPr lang="en-US" dirty="0"/>
              <a:t>Problem: We now have 2 different sets of results. </a:t>
            </a:r>
          </a:p>
          <a:p>
            <a:pPr lvl="1"/>
            <a:r>
              <a:rPr lang="en-US" dirty="0"/>
              <a:t>Might conflict! </a:t>
            </a:r>
          </a:p>
          <a:p>
            <a:pPr lvl="1"/>
            <a:r>
              <a:rPr lang="en-US" dirty="0"/>
              <a:t>Possible to combine them with </a:t>
            </a:r>
            <a:r>
              <a:rPr lang="en-US" i="1" dirty="0"/>
              <a:t>min F’</a:t>
            </a:r>
            <a:r>
              <a:rPr lang="en-US" dirty="0"/>
              <a:t>, but not widely used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614B7-CFC0-CB41-B671-A24A325E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5A91-9DC5-6744-B1D9-6B7E7AAE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ED58A-6528-C849-A496-EE4851DC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9F677-E6E4-9A45-A172-F26CC224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58" y="0"/>
            <a:ext cx="2286000" cy="28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3BEC-BE22-0949-AD4F-207D9B9F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Problem 2: Categorical Data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D588-3C1B-5C46-AA0E-2EBACA2C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ANOVA assumes our response is </a:t>
            </a:r>
            <a:r>
              <a:rPr lang="en-US" i="1" dirty="0"/>
              <a:t>continuous </a:t>
            </a:r>
          </a:p>
          <a:p>
            <a:pPr lvl="1"/>
            <a:r>
              <a:rPr lang="en-US" i="1" dirty="0"/>
              <a:t>E.g., RT= 2890ms</a:t>
            </a:r>
          </a:p>
          <a:p>
            <a:endParaRPr lang="en-US" dirty="0"/>
          </a:p>
          <a:p>
            <a:r>
              <a:rPr lang="en-US" dirty="0"/>
              <a:t>But, we often want to look at </a:t>
            </a:r>
            <a:r>
              <a:rPr lang="en-US" i="1" dirty="0"/>
              <a:t>categorical </a:t>
            </a:r>
            <a:r>
              <a:rPr lang="en-US" dirty="0"/>
              <a:t>data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F2C36-AA93-764D-A353-1B2160E1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57718-F30C-2741-A066-4ADFA172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B925-337F-2641-B769-702EBEDF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B4275-EBE0-444E-9033-DD289DEA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382963"/>
            <a:ext cx="2362200" cy="2794000"/>
          </a:xfrm>
          <a:prstGeom prst="rect">
            <a:avLst/>
          </a:prstGeom>
        </p:spPr>
      </p:pic>
      <p:pic>
        <p:nvPicPr>
          <p:cNvPr id="10" name="Graphic 9" descr="HappyFaceOutline">
            <a:extLst>
              <a:ext uri="{FF2B5EF4-FFF2-40B4-BE49-F238E27FC236}">
                <a16:creationId xmlns:a16="http://schemas.microsoft.com/office/drawing/2014/main" id="{B6F6707B-DB2F-6043-9734-DFC2D8635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550" y="3895527"/>
            <a:ext cx="914400" cy="914400"/>
          </a:xfrm>
          <a:prstGeom prst="rect">
            <a:avLst/>
          </a:prstGeom>
        </p:spPr>
      </p:pic>
      <p:pic>
        <p:nvPicPr>
          <p:cNvPr id="12" name="Graphic 11" descr="SadFaceOutline">
            <a:extLst>
              <a:ext uri="{FF2B5EF4-FFF2-40B4-BE49-F238E27FC236}">
                <a16:creationId xmlns:a16="http://schemas.microsoft.com/office/drawing/2014/main" id="{35592B0B-BF18-F74E-B54E-65228398E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8916" y="3895527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D1714FC6-407D-9149-8339-D12915752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6550" y="3955258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2B638C2-F548-0643-BDF7-C603EC4940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0950" y="3865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A4D4-9C6A-A74A-B00C-70C8693F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Qs you may have…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B9D2-FD75-3149-843E-DD4CB1B0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really need to use VWP?</a:t>
            </a:r>
          </a:p>
          <a:p>
            <a:endParaRPr lang="en-US" dirty="0"/>
          </a:p>
          <a:p>
            <a:r>
              <a:rPr lang="en-US" dirty="0"/>
              <a:t>For example, the VWP cannot be used for the study of </a:t>
            </a:r>
          </a:p>
          <a:p>
            <a:pPr lvl="1"/>
            <a:r>
              <a:rPr lang="en-US" dirty="0"/>
              <a:t>(a) language that is not at least partially about the visual world; </a:t>
            </a:r>
          </a:p>
          <a:p>
            <a:pPr lvl="1"/>
            <a:r>
              <a:rPr lang="en-US" dirty="0"/>
              <a:t>(b) language that is about events and entities that cannot easily be depicted</a:t>
            </a:r>
          </a:p>
          <a:p>
            <a:pPr lvl="1"/>
            <a:r>
              <a:rPr lang="en-US" dirty="0"/>
              <a:t>(c) written language</a:t>
            </a:r>
            <a:r>
              <a:rPr lang="en-US" i="1" dirty="0"/>
              <a:t>. </a:t>
            </a:r>
            <a:r>
              <a:rPr lang="en-US" dirty="0"/>
              <a:t>(reading…)</a:t>
            </a:r>
          </a:p>
          <a:p>
            <a:pPr lvl="1"/>
            <a:endParaRPr lang="en-US" i="1" dirty="0"/>
          </a:p>
          <a:p>
            <a:pPr lvl="2"/>
            <a:r>
              <a:rPr lang="en-US" dirty="0" err="1"/>
              <a:t>Salverda</a:t>
            </a:r>
            <a:r>
              <a:rPr lang="en-US" dirty="0"/>
              <a:t>, A.P., &amp; </a:t>
            </a:r>
            <a:r>
              <a:rPr lang="en-US" dirty="0" err="1"/>
              <a:t>Tanenhaus</a:t>
            </a:r>
            <a:r>
              <a:rPr lang="en-US" dirty="0"/>
              <a:t>, M.K. (in press). The visual world paradigm. In A.M.B. de Groot &amp; P. </a:t>
            </a:r>
            <a:r>
              <a:rPr lang="en-US" dirty="0" err="1"/>
              <a:t>Hagoort</a:t>
            </a:r>
            <a:r>
              <a:rPr lang="en-US" dirty="0"/>
              <a:t> (Eds.), </a:t>
            </a:r>
            <a:r>
              <a:rPr lang="en-US" i="1" dirty="0"/>
              <a:t>Research methods in psycholinguistics: A practical guide</a:t>
            </a:r>
            <a:r>
              <a:rPr lang="en-US" dirty="0"/>
              <a:t>. Malden, MA: Wiley-Blackwell. 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50B27-2B09-FC46-9912-24B28B2E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CF13-A2C1-3246-AE54-BAB086E4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AEA4-A4AE-5146-8059-3AC05E8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243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ED95-E5DE-D740-877F-F533D01D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Problem 2: Categorical Data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665AB-9DF7-304A-AA97-BA4BBD52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Analyze proportions</a:t>
            </a:r>
          </a:p>
          <a:p>
            <a:pPr lvl="1"/>
            <a:r>
              <a:rPr lang="en-US" dirty="0"/>
              <a:t>Maybe with some transformation </a:t>
            </a:r>
          </a:p>
          <a:p>
            <a:pPr lvl="1"/>
            <a:r>
              <a:rPr lang="en-US" dirty="0"/>
              <a:t>(e.g., arcsine, logit)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Violates assumptions of ANOVA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ANOVA assumes normal distribution, which has infinite tails</a:t>
            </a:r>
          </a:p>
          <a:p>
            <a:pPr lvl="1"/>
            <a:r>
              <a:rPr lang="en-US" dirty="0"/>
              <a:t>But proportions are clearly </a:t>
            </a:r>
            <a:r>
              <a:rPr lang="en-US" i="1" dirty="0"/>
              <a:t>bounded </a:t>
            </a:r>
            <a:endParaRPr lang="en-US" dirty="0"/>
          </a:p>
          <a:p>
            <a:pPr lvl="1"/>
            <a:r>
              <a:rPr lang="en-US" dirty="0"/>
              <a:t>Model could predict impossible values like 150% </a:t>
            </a:r>
          </a:p>
          <a:p>
            <a:r>
              <a:rPr lang="en-US" dirty="0"/>
              <a:t>Can lead to: </a:t>
            </a:r>
          </a:p>
          <a:p>
            <a:pPr lvl="1"/>
            <a:r>
              <a:rPr lang="en-US" dirty="0"/>
              <a:t>-  Spurious effects </a:t>
            </a:r>
          </a:p>
          <a:p>
            <a:pPr lvl="1"/>
            <a:r>
              <a:rPr lang="en-US" dirty="0"/>
              <a:t>(Type I error) </a:t>
            </a:r>
          </a:p>
          <a:p>
            <a:pPr lvl="1"/>
            <a:r>
              <a:rPr lang="en-US" dirty="0"/>
              <a:t>-  Missing a true effect </a:t>
            </a:r>
          </a:p>
          <a:p>
            <a:pPr lvl="1"/>
            <a:r>
              <a:rPr lang="en-US" dirty="0"/>
              <a:t>(Type II error)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30DD0-1A2A-B248-987F-8FAE14A0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44BFC-EAE6-874D-9897-113F4453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A2C2-7699-9B41-96E0-68A22EB9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D277C-7675-844E-9A7E-47F4B38D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64" y="1870081"/>
            <a:ext cx="182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0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995-F447-0347-B8DC-E0EC10E4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Problem 3: Continuous Predictors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75AA-8920-8E40-A83E-28E117407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interesting independent variables vary continuously </a:t>
            </a:r>
          </a:p>
          <a:p>
            <a:pPr lvl="1"/>
            <a:r>
              <a:rPr lang="en-US" dirty="0"/>
              <a:t>e.g., Word frequency; Second language proficiency; reading skill; SAT scores</a:t>
            </a:r>
          </a:p>
          <a:p>
            <a:pPr lvl="1"/>
            <a:endParaRPr lang="en-US" dirty="0"/>
          </a:p>
          <a:p>
            <a:r>
              <a:rPr lang="en-US" dirty="0"/>
              <a:t>ANOVAs require division into categories </a:t>
            </a:r>
          </a:p>
          <a:p>
            <a:pPr lvl="1"/>
            <a:r>
              <a:rPr lang="en-US" dirty="0"/>
              <a:t>e.g., median split </a:t>
            </a:r>
          </a:p>
          <a:p>
            <a:pPr lvl="1"/>
            <a:endParaRPr lang="en-US" dirty="0"/>
          </a:p>
          <a:p>
            <a:r>
              <a:rPr lang="en-US" sz="2400" dirty="0"/>
              <a:t>Problem: </a:t>
            </a:r>
          </a:p>
          <a:p>
            <a:pPr lvl="1"/>
            <a:r>
              <a:rPr lang="en-US" sz="2100" dirty="0"/>
              <a:t>Can only ask “is there a difference?”, not</a:t>
            </a:r>
            <a:r>
              <a:rPr lang="zh-CN" altLang="en-US" sz="2100" dirty="0"/>
              <a:t> </a:t>
            </a:r>
            <a:r>
              <a:rPr lang="en-US" i="1" dirty="0"/>
              <a:t>form </a:t>
            </a:r>
            <a:r>
              <a:rPr lang="en-US" dirty="0"/>
              <a:t>of relationship </a:t>
            </a:r>
            <a:endParaRPr lang="en-US" sz="2100" dirty="0"/>
          </a:p>
          <a:p>
            <a:pPr lvl="1"/>
            <a:r>
              <a:rPr lang="en-US" dirty="0"/>
              <a:t>Loss of statistical power (Cohen, 1983)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CE47-84CF-3F40-B0AA-1B1BFF0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ED02-247F-AC43-86DE-506003B2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DC35-F5DF-3647-9F75-EC147032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638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0E8-3C54-E64F-9059-FBD2DC2F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Mixed Effects Models to the Rescue!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0C39-D7FD-D14E-820F-CE34F70F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Biggest contribution of mixed-effects models is to incorporate </a:t>
            </a:r>
            <a:r>
              <a:rPr lang="en-US" i="1" dirty="0"/>
              <a:t>multiple random effects </a:t>
            </a:r>
            <a:r>
              <a:rPr lang="en-US" dirty="0"/>
              <a:t>into the </a:t>
            </a:r>
            <a:r>
              <a:rPr lang="en-US" i="1" dirty="0"/>
              <a:t>same analysis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476D-70EB-DA47-9D7F-C7A971AB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38AF-6103-5E47-8D03-9CD1812B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E56C-822B-3742-B6D0-ADB36CB6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827D6-D50A-EB4E-B290-A57070E62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60" y="2580986"/>
            <a:ext cx="4981285" cy="31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6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9E99-E488-5D44-B767-68045426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Mixed Effects Models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4EFD-BD71-A244-9445-6D2335EA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outcome using regression-like approach </a:t>
            </a:r>
          </a:p>
          <a:p>
            <a:pPr lvl="1"/>
            <a:r>
              <a:rPr lang="en-US" dirty="0"/>
              <a:t> Look at </a:t>
            </a:r>
            <a:r>
              <a:rPr lang="en-US" i="1" dirty="0"/>
              <a:t>individual trials/observations </a:t>
            </a:r>
            <a:r>
              <a:rPr lang="en-US" dirty="0"/>
              <a:t>(not means) </a:t>
            </a:r>
          </a:p>
          <a:p>
            <a:r>
              <a:rPr lang="en-US" dirty="0"/>
              <a:t>In a regression, easy to include independent variables that are continuous </a:t>
            </a:r>
          </a:p>
          <a:p>
            <a:r>
              <a:rPr lang="en-US" dirty="0"/>
              <a:t>Link functions allow us to relate model to DV that </a:t>
            </a:r>
            <a:r>
              <a:rPr lang="en-US" i="1" dirty="0"/>
              <a:t>isn’t </a:t>
            </a:r>
            <a:r>
              <a:rPr lang="en-US" dirty="0"/>
              <a:t>normally distributed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lmer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 RT ~ </a:t>
            </a:r>
            <a:r>
              <a:rPr lang="en-GB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Class+Frequency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|Subject) + (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|Item),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lexdec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A6CFC-72BC-F940-B908-FA2FA173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59672-1481-4847-B2EA-9E14B76C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E764-7AAC-0943-95BE-0DC91AA8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24611-8D58-224B-8A60-A1CCA5B5A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04" y="5001491"/>
            <a:ext cx="1535545" cy="921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4E77F9-C1A0-5742-9A76-5F5FFBB8D81C}"/>
              </a:ext>
            </a:extLst>
          </p:cNvPr>
          <p:cNvSpPr txBox="1"/>
          <p:nvPr/>
        </p:nvSpPr>
        <p:spPr>
          <a:xfrm>
            <a:off x="1803976" y="46321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B635F-A1BB-894F-802F-7F817DAE3F83}"/>
              </a:ext>
            </a:extLst>
          </p:cNvPr>
          <p:cNvSpPr txBox="1"/>
          <p:nvPr/>
        </p:nvSpPr>
        <p:spPr>
          <a:xfrm>
            <a:off x="4419024" y="4419600"/>
            <a:ext cx="169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endParaRPr lang="en-US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EC478A-9DCC-314D-8C2C-E38DFD203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3"/>
          <a:stretch/>
        </p:blipFill>
        <p:spPr>
          <a:xfrm>
            <a:off x="32038" y="5247867"/>
            <a:ext cx="1577686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88CB0-9E80-3C48-84B0-F4FB87E5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0" y="5843592"/>
            <a:ext cx="1521691" cy="897116"/>
          </a:xfrm>
          <a:prstGeom prst="rect">
            <a:avLst/>
          </a:prstGeom>
        </p:spPr>
      </p:pic>
      <p:pic>
        <p:nvPicPr>
          <p:cNvPr id="18" name="Graphic 17" descr="Team">
            <a:extLst>
              <a:ext uri="{FF2B5EF4-FFF2-40B4-BE49-F238E27FC236}">
                <a16:creationId xmlns:a16="http://schemas.microsoft.com/office/drawing/2014/main" id="{F6CBB398-DE26-5D45-BAA4-EB6091A71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508" y="4788932"/>
            <a:ext cx="914400" cy="914400"/>
          </a:xfrm>
          <a:prstGeom prst="rect">
            <a:avLst/>
          </a:prstGeom>
        </p:spPr>
      </p:pic>
      <p:pic>
        <p:nvPicPr>
          <p:cNvPr id="20" name="Graphic 19" descr="BooksOnShelf">
            <a:extLst>
              <a:ext uri="{FF2B5EF4-FFF2-40B4-BE49-F238E27FC236}">
                <a16:creationId xmlns:a16="http://schemas.microsoft.com/office/drawing/2014/main" id="{FC72D527-4E66-9A48-A084-F3E2868C7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5132" y="4816825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78910A-B063-ED48-BD2A-203770734295}"/>
              </a:ext>
            </a:extLst>
          </p:cNvPr>
          <p:cNvSpPr txBox="1"/>
          <p:nvPr/>
        </p:nvSpPr>
        <p:spPr>
          <a:xfrm>
            <a:off x="7486650" y="4378036"/>
            <a:ext cx="143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399A72-4BFD-8A40-BF1B-1D7AC1161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2" y="4913474"/>
            <a:ext cx="999836" cy="9998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6DB895-C8FB-3646-91F1-F981BFF96C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65" y="5078828"/>
            <a:ext cx="1371600" cy="11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0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0D7F-77A7-5C4E-953C-18F4E7A9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VWP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9973-718B-0140-A825-1F6D9CAF8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  <a:p>
            <a:pPr lvl="1"/>
            <a:r>
              <a:rPr lang="en-US" dirty="0"/>
              <a:t>0,1 look or not</a:t>
            </a:r>
          </a:p>
          <a:p>
            <a:endParaRPr lang="en-US" dirty="0"/>
          </a:p>
          <a:p>
            <a:r>
              <a:rPr lang="en-US" dirty="0"/>
              <a:t>Predictor </a:t>
            </a:r>
          </a:p>
          <a:p>
            <a:pPr lvl="1"/>
            <a:r>
              <a:rPr lang="en-US" dirty="0"/>
              <a:t>Time-window</a:t>
            </a:r>
          </a:p>
          <a:p>
            <a:pPr lvl="1"/>
            <a:r>
              <a:rPr lang="en-US" i="1" dirty="0"/>
              <a:t>Continuous</a:t>
            </a:r>
            <a:r>
              <a:rPr lang="zh-CN" altLang="en-US" i="1" dirty="0"/>
              <a:t> </a:t>
            </a:r>
            <a:r>
              <a:rPr lang="en-US" altLang="zh-CN" i="1" dirty="0"/>
              <a:t>OR</a:t>
            </a:r>
            <a:r>
              <a:rPr lang="zh-CN" altLang="en-US" i="1" dirty="0"/>
              <a:t> </a:t>
            </a:r>
            <a:r>
              <a:rPr lang="en-US" altLang="zh-CN" i="1" dirty="0"/>
              <a:t>Categorical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D2545-B1C0-7841-BBE3-ACC3492B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22AB-1B85-5849-A124-F25F636F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00F9-CA58-4B43-B9BE-EAAF9E93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58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582F4-B0FD-5641-9528-E5FD26ED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eyetrackingR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171A9-8255-3E49-94E0-0B59BFBCF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1" dirty="0" err="1"/>
              <a:t>eyetrackingR</a:t>
            </a:r>
            <a:r>
              <a:rPr lang="en-US" b="0" dirty="0"/>
              <a:t> was created by </a:t>
            </a:r>
            <a:r>
              <a:rPr lang="en-US" b="0" dirty="0">
                <a:hlinkClick r:id="rId2"/>
              </a:rPr>
              <a:t>Jacob Dink</a:t>
            </a:r>
            <a:r>
              <a:rPr lang="en-US" b="0" dirty="0"/>
              <a:t> and </a:t>
            </a:r>
            <a:r>
              <a:rPr lang="en-US" b="0" dirty="0">
                <a:hlinkClick r:id="rId3"/>
              </a:rPr>
              <a:t>Brock Ferguson</a:t>
            </a:r>
            <a:r>
              <a:rPr lang="en-US" b="0" dirty="0"/>
              <a:t>. Jacob and Brock received their PhD's in Cognitive Science from </a:t>
            </a:r>
            <a:r>
              <a:rPr lang="en-US" b="0" dirty="0">
                <a:hlinkClick r:id="rId4"/>
              </a:rPr>
              <a:t>Northwestern University</a:t>
            </a:r>
            <a:r>
              <a:rPr lang="en-US" b="0" dirty="0"/>
              <a:t> and are now co-founders of </a:t>
            </a:r>
            <a:r>
              <a:rPr lang="en-US" b="0" dirty="0">
                <a:hlinkClick r:id="rId5"/>
              </a:rPr>
              <a:t>Strong Analytics</a:t>
            </a:r>
            <a:r>
              <a:rPr lang="en-US" b="0" dirty="0"/>
              <a:t>, a data science consulting and development firm.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Each </a:t>
            </a:r>
            <a:r>
              <a:rPr lang="en-US" dirty="0" err="1"/>
              <a:t>eyetrackingR</a:t>
            </a:r>
            <a:r>
              <a:rPr lang="en-US" dirty="0"/>
              <a:t> vignette uses the </a:t>
            </a:r>
            <a:r>
              <a:rPr lang="en-US" i="1" dirty="0" err="1"/>
              <a:t>eyetrackingR</a:t>
            </a:r>
            <a:r>
              <a:rPr lang="en-US" dirty="0"/>
              <a:t> package to analyze real data from a simple 2-alternative forced choice (2AFC) word recognition task administered to 19- and 24-month-olds. On each trial, infants were shown a picture of an animate object (e.g., a horse) and an inanimate object (e.g., a spoon). After inspecting the images, they disappeared and they heard a label referring to one of them (e.g., “The horse is nearby!”). Finally, the objects re-appeared on the screen and they were prompted to look at the target (e.g., “Look at the horse!”).</a:t>
            </a:r>
          </a:p>
          <a:p>
            <a:br>
              <a:rPr lang="en-US" b="0" dirty="0"/>
            </a:br>
            <a:endParaRPr lang="en-US" b="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4BC44-52F3-D645-B851-EF21B3FD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F7C25-FF6A-3D4E-A2DC-E968D3F91057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6528E-01E0-A14F-977D-5F58F0E3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98584-2BF4-E142-AC28-4F66535D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5D75-BB65-F54C-8DD1-8106EA2CC115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152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6200-E879-B14F-958F-E7B93021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eyetrackingR</a:t>
            </a:r>
            <a:r>
              <a:rPr lang="en-US" i="1" dirty="0"/>
              <a:t>-</a:t>
            </a:r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5649-198A-E541-8130-42A733EE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6472-6F11-6C47-9491-FA2D8D94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20C9-E95A-3844-BA18-C4DDEF42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441B-697E-6342-8AA5-999A6C1E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5843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31B8-0841-B943-9D23-E1CC0F53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2BF6-63CA-6646-9A50-5F326423F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yuhang.xu@rochester.edu</a:t>
            </a:r>
            <a:endParaRPr lang="en-US" altLang="zh-CN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A880A-ED3A-1046-87D4-84DC6CED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59255-C50F-1F42-A14E-8B5AE82A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C8C6-871D-FC44-A6FC-B40C95EE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2DA1-E5A9-114A-871D-26D6F9B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Qs you may have…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3EFF-0586-B040-8B01-296F19D9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have a fancy eye-tracker…</a:t>
            </a:r>
          </a:p>
          <a:p>
            <a:r>
              <a:rPr lang="en-US" dirty="0"/>
              <a:t>I do field work…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A5CF4-4E79-754C-A1A6-0B62AEA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54C5-3CC1-E946-A52A-296D57A6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97BC-CFB5-114F-B845-2E8C35BF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FC118-E789-914D-A234-9729D3A54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6" y="2735696"/>
            <a:ext cx="4045836" cy="3017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96D7D9-6713-7E4C-8384-79043491F19E}"/>
              </a:ext>
            </a:extLst>
          </p:cNvPr>
          <p:cNvSpPr/>
          <p:nvPr/>
        </p:nvSpPr>
        <p:spPr>
          <a:xfrm>
            <a:off x="4572000" y="59387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MinionPro"/>
              </a:rPr>
              <a:t>Figure . </a:t>
            </a:r>
            <a:r>
              <a:rPr lang="en-US" dirty="0">
                <a:latin typeface="MinionPro"/>
              </a:rPr>
              <a:t>A set-up for the ‘Poor Man’s’ eye-tracker </a:t>
            </a:r>
            <a:r>
              <a:rPr lang="en-US" dirty="0" err="1">
                <a:latin typeface="MinionPro"/>
              </a:rPr>
              <a:t>Pozzan</a:t>
            </a:r>
            <a:r>
              <a:rPr lang="en-US" dirty="0">
                <a:latin typeface="MinionPro"/>
              </a:rPr>
              <a:t> and </a:t>
            </a:r>
            <a:r>
              <a:rPr lang="en-US" dirty="0" err="1">
                <a:latin typeface="MinionPro"/>
              </a:rPr>
              <a:t>Trueswell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0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ACA30F-BD8C-2042-8205-6E5821D4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Qs you may have…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4A2D56-D2BC-E64F-ADAE-979E2D6B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to cover both “experiment programming” and “data analysis”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2616A-411E-EF4B-BA4E-509599B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BDB2-575C-8D4C-BA33-52BA70815E4E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B4CD-30F7-E341-A502-5FA03579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6952-7440-5E42-BA24-943CFF0C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1A9-058D-F54A-8562-1805847E7CD9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70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E9B7-DF38-7240-8A14-49341E75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EB79-2AE6-5940-8838-694ABA9F0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Implementing an visual world experiment using popular Experiment Builder…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0D07D-1476-3C46-B96C-97D006D6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F5BC-3D16-654E-BEB9-5B07A5E8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F7C3-99E2-9646-8C06-17E77C87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29946-D4AD-6140-A218-E5ACB2E8B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8" y="3201629"/>
            <a:ext cx="3566160" cy="2491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67DCE-5D88-A949-8A4A-5CFC24C75BA7}"/>
              </a:ext>
            </a:extLst>
          </p:cNvPr>
          <p:cNvSpPr txBox="1"/>
          <p:nvPr/>
        </p:nvSpPr>
        <p:spPr>
          <a:xfrm>
            <a:off x="3810866" y="4124142"/>
            <a:ext cx="149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include?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606692-8825-9849-BCC9-19D3BEDE8EF6}"/>
              </a:ext>
            </a:extLst>
          </p:cNvPr>
          <p:cNvCxnSpPr/>
          <p:nvPr/>
        </p:nvCxnSpPr>
        <p:spPr>
          <a:xfrm flipH="1">
            <a:off x="3186546" y="3215483"/>
            <a:ext cx="1626177" cy="5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664F47B6-012C-E140-80C2-6BBDA5FE8208}"/>
              </a:ext>
            </a:extLst>
          </p:cNvPr>
          <p:cNvSpPr/>
          <p:nvPr/>
        </p:nvSpPr>
        <p:spPr>
          <a:xfrm>
            <a:off x="4756872" y="4365078"/>
            <a:ext cx="484909" cy="4987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14D267-E621-114C-9521-951AEAE6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03" y="3811227"/>
            <a:ext cx="2503291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F300-5127-1E43-B1B1-AA47204E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“+”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1CCE5-EF16-0F40-98C7-547697FD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0E101-B313-7347-BAA1-3170D611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0F980-F8A1-1144-86E3-BC3C5AD9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B9C8B-A381-2347-8753-3B2AB287D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4"/>
          <a:stretch/>
        </p:blipFill>
        <p:spPr>
          <a:xfrm>
            <a:off x="146616" y="4171966"/>
            <a:ext cx="3021468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9F6235-CD68-6F4F-8AB7-D9B36A1A4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29" y="3962555"/>
            <a:ext cx="4572000" cy="2271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496C0B-77D5-6D46-9635-C6A9D6B9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60" y="1842657"/>
            <a:ext cx="3109992" cy="1550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7497C-C4D5-B642-A232-AADB46703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4" y="1472090"/>
            <a:ext cx="286757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8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E067-159B-1D4D-8B6A-21A0C047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“+”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D0E3-67D9-134A-A2B6-79C7B3A95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“Unless there are other compelling reasons, we recommend against instructing participants to fixate a specific location at the start of a trial (e.g. by using a fixation cross). Maintaining fixation is resource-intensive. Moreover, asking participants to control their initial fixation can reduce the number of eye movements, with some participants maintaining fixation until before they begin to perform an action.”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41D2-B4A8-D147-AD21-2EED20DD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0D33-275D-0E40-93C1-0F6018C3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294ED-E34F-EF43-A3D7-79AB4C22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13F55-916E-DF49-AA4F-30910B2A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12" y="4490099"/>
            <a:ext cx="2503291" cy="1463040"/>
          </a:xfrm>
          <a:prstGeom prst="rect">
            <a:avLst/>
          </a:prstGeom>
        </p:spPr>
      </p:pic>
      <p:sp>
        <p:nvSpPr>
          <p:cNvPr id="8" name="Lightning Bolt 7">
            <a:extLst>
              <a:ext uri="{FF2B5EF4-FFF2-40B4-BE49-F238E27FC236}">
                <a16:creationId xmlns:a16="http://schemas.microsoft.com/office/drawing/2014/main" id="{149E1C56-D4ED-0142-A050-CF5A5B1650BE}"/>
              </a:ext>
            </a:extLst>
          </p:cNvPr>
          <p:cNvSpPr/>
          <p:nvPr/>
        </p:nvSpPr>
        <p:spPr>
          <a:xfrm>
            <a:off x="3705865" y="4972237"/>
            <a:ext cx="484909" cy="4987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B208F-50AA-7A46-8085-C820E2E8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22" y="4215779"/>
            <a:ext cx="248687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8FD-0A6E-AD4D-89FA-0222787F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of this tutorial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0973D-2DF2-3448-886B-225B891B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extremes…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89C2-D85A-724F-BA73-9167BBE2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98FE-D9A7-2046-A7AB-9196C63EF07C}" type="datetime1">
              <a:rPr lang="en-US" altLang="zh-CN" smtClean="0"/>
              <a:t>6/5/18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EB564-03A0-3C4A-9840-D3DABE0A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7A2C9-DA00-5548-9F8D-7A0902CE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28D4-5E8B-1A41-8B4A-352C02C7E601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D4970-C26C-6E4F-A49F-DFAA0A1E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3" y="2324894"/>
            <a:ext cx="1745674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C4909F-3A5A-A44F-A45B-314EBDD05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64" y="2756615"/>
            <a:ext cx="3749040" cy="1912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644BC6-308A-E441-950E-96FD5A8F9089}"/>
              </a:ext>
            </a:extLst>
          </p:cNvPr>
          <p:cNvSpPr/>
          <p:nvPr/>
        </p:nvSpPr>
        <p:spPr>
          <a:xfrm>
            <a:off x="3028950" y="5599607"/>
            <a:ext cx="288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yuhang.xu@rochester.edu</a:t>
            </a:r>
            <a:endParaRPr lang="en-US" dirty="0"/>
          </a:p>
        </p:txBody>
      </p:sp>
      <p:pic>
        <p:nvPicPr>
          <p:cNvPr id="14" name="Graphic 13" descr="Eye">
            <a:extLst>
              <a:ext uri="{FF2B5EF4-FFF2-40B4-BE49-F238E27FC236}">
                <a16:creationId xmlns:a16="http://schemas.microsoft.com/office/drawing/2014/main" id="{5D67F1E9-1649-2345-BAAB-21156AC24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5730" y="32721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0.01574 L 0.18646 0.00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yuhang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uhangTemplatePPT" id="{F53532E7-7247-A24C-9390-91CDD611B915}" vid="{7242FC11-CC33-A84F-8585-827D2C2DE5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yuhangppt</Template>
  <TotalTime>5975</TotalTime>
  <Words>966</Words>
  <Application>Microsoft Macintosh PowerPoint</Application>
  <PresentationFormat>On-screen Show (4:3)</PresentationFormat>
  <Paragraphs>289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MinionPro</vt:lpstr>
      <vt:lpstr>ＭＳ Ｐゴシック</vt:lpstr>
      <vt:lpstr>宋体</vt:lpstr>
      <vt:lpstr>Arial</vt:lpstr>
      <vt:lpstr>Calibri</vt:lpstr>
      <vt:lpstr>Courier New</vt:lpstr>
      <vt:lpstr>Helvetica Neue</vt:lpstr>
      <vt:lpstr>yuhangppt</vt:lpstr>
      <vt:lpstr>Analyzing Visual World Eye-tacking Data:  A Hands-on Introduction</vt:lpstr>
      <vt:lpstr>Plan</vt:lpstr>
      <vt:lpstr>Qs you may have…</vt:lpstr>
      <vt:lpstr>Qs you may have…</vt:lpstr>
      <vt:lpstr>Qs you may have…</vt:lpstr>
      <vt:lpstr>Example: </vt:lpstr>
      <vt:lpstr>Example : “+”</vt:lpstr>
      <vt:lpstr>Example : “+”</vt:lpstr>
      <vt:lpstr>Style of this tutorial  </vt:lpstr>
      <vt:lpstr>Part 1</vt:lpstr>
      <vt:lpstr>PowerPoint Presentation</vt:lpstr>
      <vt:lpstr>Software</vt:lpstr>
      <vt:lpstr>Experiment Builder</vt:lpstr>
      <vt:lpstr>SR Research Support</vt:lpstr>
      <vt:lpstr>Experiment Builder</vt:lpstr>
      <vt:lpstr>Experiment Builder</vt:lpstr>
      <vt:lpstr>Experiment Builder</vt:lpstr>
      <vt:lpstr>Next,</vt:lpstr>
      <vt:lpstr>Data Viewer</vt:lpstr>
      <vt:lpstr>Part 2</vt:lpstr>
      <vt:lpstr>Motivation for mixed effects models </vt:lpstr>
      <vt:lpstr>Motivation for mixed effects models </vt:lpstr>
      <vt:lpstr>Motivation for mixed effects models </vt:lpstr>
      <vt:lpstr>PowerPoint Presentation</vt:lpstr>
      <vt:lpstr>Nested Random Effects </vt:lpstr>
      <vt:lpstr>Crossed Random Effects </vt:lpstr>
      <vt:lpstr>Crossed Random Effects </vt:lpstr>
      <vt:lpstr>OLD ANOVA solution:  Do 2 analyses</vt:lpstr>
      <vt:lpstr>Problem 2: Categorical Data </vt:lpstr>
      <vt:lpstr>Problem 2: Categorical Data </vt:lpstr>
      <vt:lpstr>Problem 3: Continuous Predictors </vt:lpstr>
      <vt:lpstr>Mixed Effects Models to the Rescue! </vt:lpstr>
      <vt:lpstr>Mixed Effects Models </vt:lpstr>
      <vt:lpstr>How about VWP data</vt:lpstr>
      <vt:lpstr>eyetrackingR</vt:lpstr>
      <vt:lpstr>eyetrackingR-Demo</vt:lpstr>
      <vt:lpstr>Q &amp; A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Yuhang</dc:creator>
  <cp:lastModifiedBy>Xu, Yuhang</cp:lastModifiedBy>
  <cp:revision>35</cp:revision>
  <cp:lastPrinted>2016-11-02T13:41:18Z</cp:lastPrinted>
  <dcterms:created xsi:type="dcterms:W3CDTF">2018-05-29T03:49:21Z</dcterms:created>
  <dcterms:modified xsi:type="dcterms:W3CDTF">2018-06-04T23:24:07Z</dcterms:modified>
</cp:coreProperties>
</file>